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89" r:id="rId3"/>
    <p:sldId id="274" r:id="rId4"/>
    <p:sldId id="275" r:id="rId5"/>
    <p:sldId id="276" r:id="rId6"/>
    <p:sldId id="277" r:id="rId7"/>
    <p:sldId id="257" r:id="rId8"/>
    <p:sldId id="278" r:id="rId9"/>
    <p:sldId id="279" r:id="rId10"/>
    <p:sldId id="280" r:id="rId11"/>
    <p:sldId id="281" r:id="rId12"/>
    <p:sldId id="282" r:id="rId13"/>
    <p:sldId id="283" r:id="rId14"/>
    <p:sldId id="285" r:id="rId15"/>
    <p:sldId id="272" r:id="rId16"/>
    <p:sldId id="261" r:id="rId17"/>
    <p:sldId id="263" r:id="rId18"/>
    <p:sldId id="264" r:id="rId19"/>
    <p:sldId id="265" r:id="rId20"/>
    <p:sldId id="266" r:id="rId21"/>
    <p:sldId id="267" r:id="rId22"/>
    <p:sldId id="284" r:id="rId23"/>
    <p:sldId id="262" r:id="rId24"/>
    <p:sldId id="269" r:id="rId25"/>
    <p:sldId id="288" r:id="rId26"/>
    <p:sldId id="259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7"/>
    <p:restoredTop sz="94651"/>
  </p:normalViewPr>
  <p:slideViewPr>
    <p:cSldViewPr snapToGrid="0" snapToObjects="1">
      <p:cViewPr varScale="1">
        <p:scale>
          <a:sx n="145" d="100"/>
          <a:sy n="145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BC7C57-2B03-4348-B674-27FB5A1B21DF}" type="datetimeFigureOut">
              <a:rPr lang="fr-FR" smtClean="0"/>
              <a:t>13/12/2017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B0D9F-C992-D740-BD09-BA4C650715A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14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7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Relationship Id="rId3" Type="http://schemas.openxmlformats.org/officeDocument/2006/relationships/hyperlink" Target="https://goo.gl/jPZyfk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tiff"/><Relationship Id="rId3" Type="http://schemas.openxmlformats.org/officeDocument/2006/relationships/hyperlink" Target="https://goo.gl/jPZyfk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Relationship Id="rId3" Type="http://schemas.openxmlformats.org/officeDocument/2006/relationships/hyperlink" Target="https://goo.gl/jPZyfk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hyperlink" Target="https://goo.gl/jPZyfk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hyperlink" Target="https://goo.gl/jPZyfk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tiff"/><Relationship Id="rId3" Type="http://schemas.openxmlformats.org/officeDocument/2006/relationships/hyperlink" Target="https://goo.gl/jPZyfk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hyperlink" Target="https://goo.gl/jPZyfk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hyperlink" Target="https://goo.gl/jPZyfk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oo.gl/jPZyfk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oo.gl/jPZyf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oo.gl/jPZyfk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oo.gl/jPZyf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5" Type="http://schemas.openxmlformats.org/officeDocument/2006/relationships/hyperlink" Target="https://goo.gl/jPZyfk" TargetMode="External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184" y="-631672"/>
            <a:ext cx="8081319" cy="333550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42" y="3194894"/>
            <a:ext cx="1791730" cy="179173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572" y="3257846"/>
            <a:ext cx="7092778" cy="166582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8978" y="2011330"/>
            <a:ext cx="1101740" cy="11017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94436"/>
            <a:ext cx="3847414" cy="763564"/>
          </a:xfrm>
          <a:prstGeom prst="rect">
            <a:avLst/>
          </a:prstGeom>
        </p:spPr>
      </p:pic>
      <p:sp>
        <p:nvSpPr>
          <p:cNvPr id="2" name="ZoneTexte 1">
            <a:hlinkClick r:id="rId7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85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6600" dirty="0" err="1" smtClean="0"/>
              <a:t>With</a:t>
            </a:r>
            <a:r>
              <a:rPr lang="fr-FR" sz="6600" dirty="0" smtClean="0"/>
              <a:t> promises (</a:t>
            </a:r>
            <a:r>
              <a:rPr lang="fr-FR" sz="6600" dirty="0" err="1" smtClean="0"/>
              <a:t>cleaner</a:t>
            </a:r>
            <a:r>
              <a:rPr lang="fr-FR" sz="6600" dirty="0" smtClean="0"/>
              <a:t>)</a:t>
            </a:r>
            <a:endParaRPr lang="fr-FR" sz="66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60" y="2636455"/>
            <a:ext cx="7985143" cy="2722623"/>
          </a:xfrm>
          <a:prstGeom prst="rect">
            <a:avLst/>
          </a:prstGeom>
        </p:spPr>
      </p:pic>
      <p:sp>
        <p:nvSpPr>
          <p:cNvPr id="4" name="ZoneTexte 3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598799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Guarenteed</a:t>
            </a:r>
            <a:r>
              <a:rPr lang="fr-FR" sz="4000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Catching</a:t>
            </a:r>
            <a:endParaRPr lang="fr-FR" sz="4000" dirty="0"/>
          </a:p>
        </p:txBody>
      </p:sp>
      <p:sp>
        <p:nvSpPr>
          <p:cNvPr id="4" name="ZoneTexte 3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27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b="1" dirty="0" err="1" smtClean="0"/>
              <a:t>Guarenteed</a:t>
            </a:r>
            <a:r>
              <a:rPr lang="fr-FR" sz="4000" b="1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b="1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Catching</a:t>
            </a:r>
            <a:endParaRPr lang="fr-FR" sz="4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oneTexte 3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6903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b="1" dirty="0" err="1" smtClean="0"/>
              <a:t>Guarenteed</a:t>
            </a:r>
            <a:r>
              <a:rPr lang="fr-FR" sz="4000" b="1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b="1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Catching</a:t>
            </a:r>
            <a:endParaRPr lang="fr-FR" sz="4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683171" y="2857015"/>
            <a:ext cx="3982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Auto-</a:t>
            </a:r>
            <a:r>
              <a:rPr lang="fr-FR" dirty="0" err="1" smtClean="0">
                <a:solidFill>
                  <a:schemeClr val="accent1"/>
                </a:solidFill>
              </a:rPr>
              <a:t>complete</a:t>
            </a:r>
            <a:endParaRPr lang="fr-FR" dirty="0" smtClean="0">
              <a:solidFill>
                <a:schemeClr val="accent1"/>
              </a:solidFill>
            </a:endParaRPr>
          </a:p>
          <a:p>
            <a:r>
              <a:rPr lang="fr-FR" dirty="0" smtClean="0">
                <a:solidFill>
                  <a:schemeClr val="accent1"/>
                </a:solidFill>
              </a:rPr>
              <a:t>Changes </a:t>
            </a:r>
            <a:r>
              <a:rPr lang="fr-FR" dirty="0" err="1" smtClean="0">
                <a:solidFill>
                  <a:schemeClr val="accent1"/>
                </a:solidFill>
              </a:rPr>
              <a:t>before</a:t>
            </a:r>
            <a:r>
              <a:rPr lang="fr-FR" dirty="0" smtClean="0">
                <a:solidFill>
                  <a:schemeClr val="accent1"/>
                </a:solidFill>
              </a:rPr>
              <a:t> data </a:t>
            </a:r>
            <a:r>
              <a:rPr lang="fr-FR" dirty="0" err="1" smtClean="0">
                <a:solidFill>
                  <a:schemeClr val="accent1"/>
                </a:solidFill>
              </a:rPr>
              <a:t>finishes</a:t>
            </a:r>
            <a:r>
              <a:rPr lang="fr-FR" dirty="0" smtClean="0">
                <a:solidFill>
                  <a:schemeClr val="accent1"/>
                </a:solidFill>
              </a:rPr>
              <a:t> </a:t>
            </a:r>
            <a:r>
              <a:rPr lang="fr-FR" dirty="0" err="1" smtClean="0">
                <a:solidFill>
                  <a:schemeClr val="accent1"/>
                </a:solidFill>
              </a:rPr>
              <a:t>loading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5" name="ZoneTexte 4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7645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Observables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/>
              <a:t>A set of </a:t>
            </a:r>
            <a:r>
              <a:rPr lang="fr-FR" sz="4000" dirty="0" err="1"/>
              <a:t>events</a:t>
            </a:r>
            <a:endParaRPr lang="fr-FR" sz="4000" dirty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Any</a:t>
            </a:r>
            <a:r>
              <a:rPr lang="fr-FR" sz="4000" dirty="0"/>
              <a:t> </a:t>
            </a:r>
            <a:r>
              <a:rPr lang="fr-FR" sz="4000" dirty="0" err="1"/>
              <a:t>number</a:t>
            </a:r>
            <a:r>
              <a:rPr lang="fr-FR" sz="4000" dirty="0"/>
              <a:t> of values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/>
              <a:t>Over </a:t>
            </a:r>
            <a:r>
              <a:rPr lang="fr-FR" sz="4000" dirty="0" err="1"/>
              <a:t>any</a:t>
            </a:r>
            <a:r>
              <a:rPr lang="fr-FR" sz="4000" dirty="0"/>
              <a:t> </a:t>
            </a:r>
            <a:r>
              <a:rPr lang="fr-FR" sz="4000" dirty="0" err="1"/>
              <a:t>amount</a:t>
            </a:r>
            <a:r>
              <a:rPr lang="fr-FR" sz="4000" dirty="0"/>
              <a:t> of time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Cancellable</a:t>
            </a:r>
            <a:endParaRPr lang="fr-FR" sz="4000" dirty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Lazy</a:t>
            </a:r>
            <a:endParaRPr lang="fr-FR" sz="4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4729" y="725347"/>
            <a:ext cx="335666" cy="323079"/>
          </a:xfrm>
          <a:prstGeom prst="rect">
            <a:avLst/>
          </a:prstGeom>
        </p:spPr>
      </p:pic>
      <p:sp>
        <p:nvSpPr>
          <p:cNvPr id="5" name="ZoneTexte 4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29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3799" y="561476"/>
            <a:ext cx="1949385" cy="187628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204551" y="215599"/>
            <a:ext cx="45288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600" smtClean="0"/>
              <a:t>RxJS</a:t>
            </a:r>
            <a:endParaRPr lang="fr-FR" sz="16600" dirty="0"/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795008" y="3518704"/>
            <a:ext cx="8939299" cy="3106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smtClean="0"/>
              <a:t>Observables and </a:t>
            </a:r>
            <a:r>
              <a:rPr lang="fr-FR" sz="4000" dirty="0" err="1" smtClean="0"/>
              <a:t>functions</a:t>
            </a:r>
            <a:r>
              <a:rPr lang="fr-FR" sz="4000" dirty="0" smtClean="0"/>
              <a:t> to </a:t>
            </a:r>
            <a:r>
              <a:rPr lang="fr-FR" sz="4000" dirty="0" err="1" smtClean="0"/>
              <a:t>create</a:t>
            </a:r>
            <a:r>
              <a:rPr lang="fr-FR" sz="4000" dirty="0" smtClean="0"/>
              <a:t> and compose Observables</a:t>
            </a:r>
          </a:p>
          <a:p>
            <a:pPr algn="ctr"/>
            <a:endParaRPr lang="fr-FR" sz="4000" dirty="0"/>
          </a:p>
          <a:p>
            <a:pPr algn="ctr"/>
            <a:r>
              <a:rPr lang="fr-FR" sz="4000" dirty="0" smtClean="0"/>
              <a:t>“</a:t>
            </a:r>
            <a:r>
              <a:rPr lang="fr-FR" sz="4000" dirty="0" err="1" smtClean="0"/>
              <a:t>Lodash</a:t>
            </a:r>
            <a:r>
              <a:rPr lang="fr-FR" sz="4000" dirty="0" smtClean="0"/>
              <a:t> for </a:t>
            </a:r>
            <a:r>
              <a:rPr lang="fr-FR" sz="4000" dirty="0" err="1" smtClean="0"/>
              <a:t>async</a:t>
            </a:r>
            <a:r>
              <a:rPr lang="fr-FR" sz="4000" dirty="0" smtClean="0"/>
              <a:t>”</a:t>
            </a:r>
            <a:endParaRPr lang="fr-FR" sz="4000" dirty="0"/>
          </a:p>
        </p:txBody>
      </p:sp>
      <p:sp>
        <p:nvSpPr>
          <p:cNvPr id="5" name="ZoneTexte 4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8415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uiExpan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3" name="Screen Shot 2015-06-20 at 19.10.24.png" descr="Screen Shot 2015-06-20 at 19.10.24.pn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83956" y="1632347"/>
            <a:ext cx="6590392" cy="377763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4" name="ZoneTexte 3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7549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16" y="2115754"/>
            <a:ext cx="11818291" cy="246860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5" name="ZoneTexte 4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9559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81629" y="609600"/>
            <a:ext cx="4982353" cy="104071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5" name="better-coding.png" descr="better-codi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7749" y="1930400"/>
            <a:ext cx="6282047" cy="441225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hlinkClick r:id="rId4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1399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Observables</a:t>
            </a:r>
            <a:endParaRPr lang="fr-FR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1682044" y="1930400"/>
            <a:ext cx="742808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1682044" y="4927600"/>
            <a:ext cx="7428089" cy="56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82044" y="2867378"/>
            <a:ext cx="7428089" cy="1072444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Flip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80857" y="1745735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Observable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37302" y="4742934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Subscriber</a:t>
            </a:r>
            <a:endParaRPr lang="fr-FR" dirty="0"/>
          </a:p>
        </p:txBody>
      </p:sp>
      <p:sp>
        <p:nvSpPr>
          <p:cNvPr id="15" name="Ellipse 14"/>
          <p:cNvSpPr/>
          <p:nvPr/>
        </p:nvSpPr>
        <p:spPr>
          <a:xfrm>
            <a:off x="2302933" y="1745735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2302932" y="4742934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avec flèche 17"/>
          <p:cNvCxnSpPr>
            <a:stCxn id="15" idx="4"/>
          </p:cNvCxnSpPr>
          <p:nvPr/>
        </p:nvCxnSpPr>
        <p:spPr>
          <a:xfrm flipH="1">
            <a:off x="2460977" y="2115067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endCxn id="16" idx="0"/>
          </p:cNvCxnSpPr>
          <p:nvPr/>
        </p:nvCxnSpPr>
        <p:spPr>
          <a:xfrm>
            <a:off x="2460976" y="3939822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Losange 23"/>
          <p:cNvSpPr/>
          <p:nvPr/>
        </p:nvSpPr>
        <p:spPr>
          <a:xfrm>
            <a:off x="3589867" y="1679645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Losange 24"/>
          <p:cNvSpPr/>
          <p:nvPr/>
        </p:nvSpPr>
        <p:spPr>
          <a:xfrm>
            <a:off x="3589866" y="4740913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riangle 25"/>
          <p:cNvSpPr/>
          <p:nvPr/>
        </p:nvSpPr>
        <p:spPr>
          <a:xfrm>
            <a:off x="5057422" y="1696156"/>
            <a:ext cx="451556" cy="41891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/>
          <p:cNvSpPr/>
          <p:nvPr/>
        </p:nvSpPr>
        <p:spPr>
          <a:xfrm>
            <a:off x="5089518" y="4465935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3753553" y="2113254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>
            <a:off x="5283199" y="2116878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>
            <a:off x="3747910" y="3956587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>
            <a:off x="5374208" y="3999931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Pentagone 32"/>
          <p:cNvSpPr/>
          <p:nvPr/>
        </p:nvSpPr>
        <p:spPr>
          <a:xfrm>
            <a:off x="6513688" y="1633874"/>
            <a:ext cx="462845" cy="4793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4" name="Connecteur droit avec flèche 33"/>
          <p:cNvCxnSpPr>
            <a:stCxn id="33" idx="3"/>
          </p:cNvCxnSpPr>
          <p:nvPr/>
        </p:nvCxnSpPr>
        <p:spPr>
          <a:xfrm>
            <a:off x="6745111" y="2113254"/>
            <a:ext cx="22578" cy="722879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Image 2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  <p:sp>
        <p:nvSpPr>
          <p:cNvPr id="23" name="ZoneTexte 22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4" grpId="0"/>
      <p:bldP spid="15" grpId="0" animBg="1"/>
      <p:bldP spid="16" grpId="0" animBg="1"/>
      <p:bldP spid="24" grpId="0" animBg="1"/>
      <p:bldP spid="25" grpId="0" animBg="1"/>
      <p:bldP spid="26" grpId="0" animBg="1"/>
      <p:bldP spid="28" grpId="0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184" y="-631672"/>
            <a:ext cx="8081319" cy="333550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2944381" y="-46300"/>
            <a:ext cx="20377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chemeClr val="accent2"/>
                </a:solidFill>
              </a:rPr>
              <a:t>What</a:t>
            </a:r>
            <a:r>
              <a:rPr lang="fr-FR" sz="4000" dirty="0" smtClean="0">
                <a:solidFill>
                  <a:schemeClr val="accent2"/>
                </a:solidFill>
              </a:rPr>
              <a:t> </a:t>
            </a:r>
            <a:r>
              <a:rPr lang="fr-FR" sz="4000" dirty="0" err="1" smtClean="0">
                <a:solidFill>
                  <a:schemeClr val="accent2"/>
                </a:solidFill>
              </a:rPr>
              <a:t>is</a:t>
            </a:r>
            <a:r>
              <a:rPr lang="fr-FR" sz="4000" dirty="0" smtClean="0">
                <a:solidFill>
                  <a:schemeClr val="accent2"/>
                </a:solidFill>
              </a:rPr>
              <a:t> 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515479" y="1418298"/>
            <a:ext cx="3738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chemeClr val="accent2"/>
                </a:solidFill>
              </a:rPr>
              <a:t>?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88652" y="3093331"/>
            <a:ext cx="84839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A </a:t>
            </a:r>
            <a:r>
              <a:rPr lang="fr-FR" sz="3200" dirty="0" err="1" smtClean="0"/>
              <a:t>library</a:t>
            </a:r>
            <a:r>
              <a:rPr lang="fr-FR" sz="3200" dirty="0" smtClean="0"/>
              <a:t> for </a:t>
            </a:r>
            <a:r>
              <a:rPr lang="fr-FR" sz="3200" dirty="0" err="1" smtClean="0"/>
              <a:t>managing</a:t>
            </a:r>
            <a:r>
              <a:rPr lang="fr-FR" sz="3200" dirty="0" smtClean="0"/>
              <a:t> states </a:t>
            </a:r>
            <a:r>
              <a:rPr lang="fr-FR" sz="3200" dirty="0" err="1" smtClean="0"/>
              <a:t>with</a:t>
            </a:r>
            <a:r>
              <a:rPr lang="fr-FR" sz="3200" dirty="0" smtClean="0"/>
              <a:t> </a:t>
            </a:r>
            <a:r>
              <a:rPr lang="fr-FR" sz="3200" dirty="0" err="1" smtClean="0"/>
              <a:t>reducers</a:t>
            </a:r>
            <a:endParaRPr lang="fr-FR" sz="3200" dirty="0"/>
          </a:p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The </a:t>
            </a:r>
            <a:r>
              <a:rPr lang="fr-FR" sz="3200" dirty="0" err="1" smtClean="0"/>
              <a:t>b</a:t>
            </a:r>
            <a:r>
              <a:rPr lang="fr-FR" sz="3200" dirty="0" err="1" smtClean="0"/>
              <a:t>etter</a:t>
            </a:r>
            <a:r>
              <a:rPr lang="fr-FR" sz="3200" dirty="0" smtClean="0"/>
              <a:t> </a:t>
            </a:r>
            <a:r>
              <a:rPr lang="fr-FR" sz="3200" dirty="0" err="1" smtClean="0"/>
              <a:t>way</a:t>
            </a:r>
            <a:r>
              <a:rPr lang="fr-FR" sz="3200" dirty="0" smtClean="0"/>
              <a:t> of communication </a:t>
            </a:r>
            <a:r>
              <a:rPr lang="fr-FR" sz="3200" dirty="0" err="1" smtClean="0"/>
              <a:t>between</a:t>
            </a:r>
            <a:r>
              <a:rPr lang="fr-FR" sz="3200" dirty="0" smtClean="0"/>
              <a:t> components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3200" dirty="0"/>
              <a:t>First </a:t>
            </a:r>
            <a:r>
              <a:rPr lang="fr-FR" sz="3200" dirty="0" err="1"/>
              <a:t>step</a:t>
            </a:r>
            <a:r>
              <a:rPr lang="fr-FR" sz="3200" dirty="0"/>
              <a:t> </a:t>
            </a:r>
            <a:r>
              <a:rPr lang="fr-FR" sz="3200" dirty="0" err="1"/>
              <a:t>towards</a:t>
            </a:r>
            <a:r>
              <a:rPr lang="fr-FR" sz="3200" dirty="0"/>
              <a:t> </a:t>
            </a:r>
            <a:r>
              <a:rPr lang="fr-FR" sz="3200" dirty="0" err="1"/>
              <a:t>functional</a:t>
            </a:r>
            <a:r>
              <a:rPr lang="fr-FR" sz="3200" dirty="0"/>
              <a:t> </a:t>
            </a:r>
            <a:r>
              <a:rPr lang="fr-FR" sz="3200" dirty="0" err="1" smtClean="0"/>
              <a:t>programming</a:t>
            </a:r>
            <a:endParaRPr lang="fr-FR" sz="3200" dirty="0" smtClean="0"/>
          </a:p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A </a:t>
            </a:r>
            <a:r>
              <a:rPr lang="fr-FR" sz="3200" dirty="0" err="1" smtClean="0"/>
              <a:t>briant</a:t>
            </a:r>
            <a:r>
              <a:rPr lang="fr-FR" sz="3200" dirty="0" smtClean="0"/>
              <a:t> </a:t>
            </a:r>
            <a:r>
              <a:rPr lang="fr-FR" sz="3200" dirty="0" err="1" smtClean="0"/>
              <a:t>piece</a:t>
            </a:r>
            <a:r>
              <a:rPr lang="fr-FR" sz="3200" dirty="0" smtClean="0"/>
              <a:t> of </a:t>
            </a:r>
            <a:r>
              <a:rPr lang="fr-FR" sz="3200" dirty="0" err="1" smtClean="0"/>
              <a:t>work</a:t>
            </a:r>
            <a:r>
              <a:rPr lang="fr-FR" sz="3200" dirty="0" smtClean="0"/>
              <a:t> by Dan </a:t>
            </a:r>
            <a:r>
              <a:rPr lang="fr-FR" sz="3200" dirty="0" err="1" smtClean="0"/>
              <a:t>Abramov</a:t>
            </a:r>
            <a:r>
              <a:rPr lang="fr-FR" sz="3200" dirty="0" smtClean="0"/>
              <a:t> (and </a:t>
            </a:r>
            <a:r>
              <a:rPr lang="fr-FR" sz="3200" dirty="0" err="1" smtClean="0"/>
              <a:t>many</a:t>
            </a:r>
            <a:r>
              <a:rPr lang="fr-FR" sz="3200" dirty="0" smtClean="0"/>
              <a:t> </a:t>
            </a:r>
            <a:r>
              <a:rPr lang="fr-FR" sz="3200" dirty="0" err="1" smtClean="0"/>
              <a:t>others</a:t>
            </a:r>
            <a:r>
              <a:rPr lang="fr-FR" sz="3200" dirty="0" smtClean="0"/>
              <a:t>)</a:t>
            </a:r>
            <a:endParaRPr lang="fr-FR" sz="3200" dirty="0"/>
          </a:p>
        </p:txBody>
      </p:sp>
      <p:sp>
        <p:nvSpPr>
          <p:cNvPr id="6" name="ZoneTexte 5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93661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uiExpand="1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</a:t>
            </a:r>
            <a:r>
              <a:rPr lang="fr-FR" dirty="0" err="1" smtClean="0"/>
              <a:t>Create</a:t>
            </a:r>
            <a:r>
              <a:rPr lang="fr-FR" dirty="0" smtClean="0"/>
              <a:t> Observables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of('hello') </a:t>
            </a:r>
            <a:endParaRPr lang="fr-FR" dirty="0" smtClean="0"/>
          </a:p>
          <a:p>
            <a:r>
              <a:rPr lang="fr-FR" dirty="0" err="1" smtClean="0"/>
              <a:t>from</a:t>
            </a:r>
            <a:r>
              <a:rPr lang="fr-FR" dirty="0"/>
              <a:t>([1, 2, 3, 4]) </a:t>
            </a:r>
            <a:endParaRPr lang="fr-FR" dirty="0" smtClean="0"/>
          </a:p>
          <a:p>
            <a:r>
              <a:rPr lang="fr-FR" dirty="0" err="1" smtClean="0"/>
              <a:t>interval</a:t>
            </a:r>
            <a:r>
              <a:rPr lang="fr-FR" dirty="0" smtClean="0"/>
              <a:t>(1000</a:t>
            </a:r>
            <a:r>
              <a:rPr lang="fr-FR" dirty="0"/>
              <a:t>) </a:t>
            </a:r>
            <a:endParaRPr lang="fr-FR" dirty="0" smtClean="0"/>
          </a:p>
          <a:p>
            <a:r>
              <a:rPr lang="fr-FR" dirty="0" err="1" smtClean="0"/>
              <a:t>ajax</a:t>
            </a:r>
            <a:r>
              <a:rPr lang="fr-FR" dirty="0"/>
              <a:t>('http://</a:t>
            </a:r>
            <a:r>
              <a:rPr lang="fr-FR" dirty="0" err="1"/>
              <a:t>example.com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webSocket</a:t>
            </a:r>
            <a:r>
              <a:rPr lang="fr-FR" dirty="0"/>
              <a:t>('</a:t>
            </a:r>
            <a:r>
              <a:rPr lang="fr-FR" dirty="0" err="1"/>
              <a:t>ws</a:t>
            </a:r>
            <a:r>
              <a:rPr lang="fr-FR" dirty="0"/>
              <a:t>://</a:t>
            </a:r>
            <a:r>
              <a:rPr lang="fr-FR" dirty="0" err="1"/>
              <a:t>echo.websocket.com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fromEvent</a:t>
            </a:r>
            <a:r>
              <a:rPr lang="fr-FR" dirty="0" smtClean="0"/>
              <a:t>(</a:t>
            </a:r>
            <a:r>
              <a:rPr lang="fr-FR" dirty="0" err="1" smtClean="0"/>
              <a:t>button</a:t>
            </a:r>
            <a:r>
              <a:rPr lang="fr-FR" dirty="0"/>
              <a:t>, ‘click') </a:t>
            </a:r>
            <a:endParaRPr lang="fr-FR" dirty="0" smtClean="0"/>
          </a:p>
          <a:p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/>
              <a:t>more... 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  <p:sp>
        <p:nvSpPr>
          <p:cNvPr id="5" name="ZoneTexte 4">
            <a:hlinkClick r:id="rId3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560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</a:t>
            </a:r>
            <a:r>
              <a:rPr lang="fr-FR" dirty="0" err="1" smtClean="0"/>
              <a:t>Subscribe</a:t>
            </a:r>
            <a:r>
              <a:rPr lang="fr-FR" dirty="0" smtClean="0"/>
              <a:t> an Observable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68" y="2259914"/>
            <a:ext cx="9296400" cy="23876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  <p:sp>
        <p:nvSpPr>
          <p:cNvPr id="6" name="ZoneTexte 5">
            <a:hlinkClick r:id="rId4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444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08" y="2517421"/>
            <a:ext cx="1848759" cy="18487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673" y="2393244"/>
            <a:ext cx="2182985" cy="1972936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059289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 smtClean="0"/>
              <a:t>+</a:t>
            </a:r>
            <a:endParaRPr lang="fr-FR" sz="9600" dirty="0"/>
          </a:p>
        </p:txBody>
      </p:sp>
      <p:sp>
        <p:nvSpPr>
          <p:cNvPr id="5" name="ZoneTexte 4"/>
          <p:cNvSpPr txBox="1"/>
          <p:nvPr/>
        </p:nvSpPr>
        <p:spPr>
          <a:xfrm>
            <a:off x="6914445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/>
              <a:t>=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97" y="2310619"/>
            <a:ext cx="2221492" cy="2138186"/>
          </a:xfrm>
          <a:prstGeom prst="rect">
            <a:avLst/>
          </a:prstGeom>
        </p:spPr>
      </p:pic>
      <p:sp>
        <p:nvSpPr>
          <p:cNvPr id="7" name="ZoneTexte 6">
            <a:hlinkClick r:id="rId5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238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EPICS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6908800" y="589699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 smtClean="0">
                <a:latin typeface="Lato" charset="0"/>
              </a:rPr>
              <a:t>A </a:t>
            </a:r>
            <a:r>
              <a:rPr lang="fr-FR" b="1" dirty="0" err="1" smtClean="0">
                <a:latin typeface="Lato" charset="0"/>
              </a:rPr>
              <a:t>function</a:t>
            </a:r>
            <a:r>
              <a:rPr lang="fr-FR" b="1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that</a:t>
            </a:r>
            <a:r>
              <a:rPr lang="fr-FR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takes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all actions </a:t>
            </a:r>
            <a:r>
              <a:rPr lang="fr-FR" dirty="0" err="1" smtClean="0">
                <a:latin typeface="Lato" charset="0"/>
              </a:rPr>
              <a:t>dispatched</a:t>
            </a:r>
            <a:r>
              <a:rPr lang="fr-FR" dirty="0" smtClean="0">
                <a:latin typeface="Lato" charset="0"/>
              </a:rPr>
              <a:t> </a:t>
            </a:r>
            <a:endParaRPr lang="fr-FR" dirty="0" smtClean="0"/>
          </a:p>
          <a:p>
            <a:r>
              <a:rPr lang="fr-FR" dirty="0" smtClean="0">
                <a:latin typeface="Lato" charset="0"/>
              </a:rPr>
              <a:t>and </a:t>
            </a:r>
            <a:r>
              <a:rPr lang="fr-FR" dirty="0" err="1" smtClean="0">
                <a:latin typeface="Lato" charset="0"/>
              </a:rPr>
              <a:t>returns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new actions </a:t>
            </a:r>
            <a:r>
              <a:rPr lang="fr-FR" dirty="0" smtClean="0">
                <a:latin typeface="Lato" charset="0"/>
              </a:rPr>
              <a:t>to </a:t>
            </a:r>
            <a:r>
              <a:rPr lang="fr-FR" dirty="0" err="1" smtClean="0">
                <a:latin typeface="Lato" charset="0"/>
              </a:rPr>
              <a:t>dispatch</a:t>
            </a:r>
            <a:r>
              <a:rPr lang="fr-FR" dirty="0" smtClean="0">
                <a:latin typeface="Lato" charset="0"/>
              </a:rPr>
              <a:t> </a:t>
            </a:r>
            <a:endParaRPr lang="fr-FR" dirty="0">
              <a:effectLst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62644" y="6228644"/>
            <a:ext cx="629356" cy="6293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60337" y="6581001"/>
            <a:ext cx="14023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/>
              <a:t>Jay </a:t>
            </a:r>
            <a:r>
              <a:rPr lang="fr-FR" sz="1200" dirty="0" err="1"/>
              <a:t>Phelp</a:t>
            </a:r>
            <a:r>
              <a:rPr lang="fr-FR" sz="1200" dirty="0"/>
              <a:t>, </a:t>
            </a:r>
            <a:r>
              <a:rPr lang="fr-FR" sz="1200" dirty="0" err="1"/>
              <a:t>Netflix</a:t>
            </a:r>
            <a:endParaRPr lang="fr-FR" sz="1200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677334" y="1930400"/>
            <a:ext cx="843279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7022" y="4927600"/>
            <a:ext cx="8523111" cy="3951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1151467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4981312" y="1704622"/>
            <a:ext cx="462844" cy="45155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/>
          <p:cNvSpPr/>
          <p:nvPr/>
        </p:nvSpPr>
        <p:spPr>
          <a:xfrm>
            <a:off x="2088444" y="1704622"/>
            <a:ext cx="462844" cy="4515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4383002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908800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1382889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3222978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18"/>
          <p:cNvSpPr/>
          <p:nvPr/>
        </p:nvSpPr>
        <p:spPr>
          <a:xfrm>
            <a:off x="4893733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/>
          <p:cNvSpPr/>
          <p:nvPr/>
        </p:nvSpPr>
        <p:spPr>
          <a:xfrm>
            <a:off x="6101644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/>
          <p:cNvSpPr/>
          <p:nvPr/>
        </p:nvSpPr>
        <p:spPr>
          <a:xfrm>
            <a:off x="8043334" y="4700410"/>
            <a:ext cx="462844" cy="4515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/>
          <p:cNvSpPr txBox="1"/>
          <p:nvPr/>
        </p:nvSpPr>
        <p:spPr>
          <a:xfrm>
            <a:off x="2799644" y="2720622"/>
            <a:ext cx="444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INPUT: Action over time in an Observable</a:t>
            </a:r>
            <a:endParaRPr lang="fr-FR" dirty="0"/>
          </a:p>
        </p:txBody>
      </p:sp>
      <p:cxnSp>
        <p:nvCxnSpPr>
          <p:cNvPr id="25" name="Connecteur droit 24"/>
          <p:cNvCxnSpPr/>
          <p:nvPr/>
        </p:nvCxnSpPr>
        <p:spPr>
          <a:xfrm>
            <a:off x="2912533" y="3089954"/>
            <a:ext cx="433454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V="1">
            <a:off x="7247080" y="1957211"/>
            <a:ext cx="796254" cy="11327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2326417" y="3803344"/>
            <a:ext cx="504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OUTPUT: </a:t>
            </a:r>
            <a:r>
              <a:rPr lang="fr-FR" dirty="0" err="1" smtClean="0"/>
              <a:t>Downstream</a:t>
            </a:r>
            <a:r>
              <a:rPr lang="fr-FR" dirty="0" smtClean="0"/>
              <a:t> actions in an Observable</a:t>
            </a:r>
            <a:endParaRPr lang="fr-FR" dirty="0"/>
          </a:p>
        </p:txBody>
      </p:sp>
      <p:cxnSp>
        <p:nvCxnSpPr>
          <p:cNvPr id="30" name="Connecteur droit 29"/>
          <p:cNvCxnSpPr/>
          <p:nvPr/>
        </p:nvCxnSpPr>
        <p:spPr>
          <a:xfrm>
            <a:off x="2326417" y="4172676"/>
            <a:ext cx="4920663" cy="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>
            <a:off x="7247080" y="4173383"/>
            <a:ext cx="519676" cy="75280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2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DEMO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Use </a:t>
            </a:r>
            <a:r>
              <a:rPr lang="fr-FR" dirty="0" err="1" smtClean="0"/>
              <a:t>EPICs</a:t>
            </a:r>
            <a:r>
              <a:rPr lang="fr-FR" dirty="0" smtClean="0"/>
              <a:t> in </a:t>
            </a:r>
            <a:r>
              <a:rPr lang="fr-FR" dirty="0" err="1" smtClean="0"/>
              <a:t>Redux</a:t>
            </a:r>
            <a:endParaRPr lang="fr-FR" dirty="0"/>
          </a:p>
        </p:txBody>
      </p:sp>
      <p:sp>
        <p:nvSpPr>
          <p:cNvPr id="4" name="ZoneTexte 3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552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Pros/Cons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4000" dirty="0" smtClean="0">
                <a:solidFill>
                  <a:schemeClr val="accent2"/>
                </a:solidFill>
              </a:rPr>
              <a:t>+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easy</a:t>
            </a:r>
            <a:r>
              <a:rPr lang="fr-FR" dirty="0"/>
              <a:t> to compose and control </a:t>
            </a:r>
            <a:r>
              <a:rPr lang="fr-FR" dirty="0" err="1"/>
              <a:t>complex</a:t>
            </a:r>
            <a:r>
              <a:rPr lang="fr-FR" dirty="0"/>
              <a:t> </a:t>
            </a:r>
            <a:r>
              <a:rPr lang="fr-FR" dirty="0" err="1"/>
              <a:t>async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RxJS</a:t>
            </a:r>
            <a:r>
              <a:rPr lang="fr-FR" dirty="0"/>
              <a:t> and </a:t>
            </a:r>
            <a:r>
              <a:rPr lang="fr-FR" dirty="0" err="1"/>
              <a:t>Redux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Can use </a:t>
            </a:r>
            <a:r>
              <a:rPr lang="fr-FR" dirty="0" err="1"/>
              <a:t>Redux</a:t>
            </a:r>
            <a:r>
              <a:rPr lang="fr-FR" dirty="0"/>
              <a:t> </a:t>
            </a:r>
            <a:r>
              <a:rPr lang="fr-FR" dirty="0" err="1"/>
              <a:t>tooling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You </a:t>
            </a:r>
            <a:r>
              <a:rPr lang="fr-FR" dirty="0" err="1"/>
              <a:t>don’t</a:t>
            </a:r>
            <a:r>
              <a:rPr lang="fr-FR" dirty="0"/>
              <a:t> end up </a:t>
            </a:r>
            <a:r>
              <a:rPr lang="fr-FR" dirty="0" err="1"/>
              <a:t>managing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dirty="0" err="1"/>
              <a:t>Rx</a:t>
            </a:r>
            <a:r>
              <a:rPr lang="fr-FR" dirty="0"/>
              <a:t> </a:t>
            </a:r>
            <a:r>
              <a:rPr lang="fr-FR" dirty="0" err="1"/>
              <a:t>subscriptions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If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react-redux</a:t>
            </a:r>
            <a:r>
              <a:rPr lang="fr-FR" dirty="0"/>
              <a:t>, </a:t>
            </a:r>
            <a:r>
              <a:rPr lang="fr-FR" dirty="0" err="1"/>
              <a:t>makes</a:t>
            </a:r>
            <a:r>
              <a:rPr lang="fr-FR" dirty="0"/>
              <a:t> all of </a:t>
            </a:r>
            <a:r>
              <a:rPr lang="fr-FR" dirty="0" err="1"/>
              <a:t>your</a:t>
            </a:r>
            <a:r>
              <a:rPr lang="fr-FR" dirty="0"/>
              <a:t> components </a:t>
            </a:r>
            <a:r>
              <a:rPr lang="fr-FR" dirty="0" err="1"/>
              <a:t>stateless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-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Need</a:t>
            </a:r>
            <a:r>
              <a:rPr lang="fr-FR" dirty="0" smtClean="0"/>
              <a:t> to know </a:t>
            </a:r>
            <a:r>
              <a:rPr lang="fr-FR" dirty="0" err="1" smtClean="0"/>
              <a:t>redux</a:t>
            </a:r>
            <a:r>
              <a:rPr lang="fr-FR" dirty="0" smtClean="0"/>
              <a:t> in </a:t>
            </a:r>
            <a:r>
              <a:rPr lang="fr-FR" dirty="0" err="1" smtClean="0"/>
              <a:t>advance</a:t>
            </a:r>
            <a:endParaRPr lang="fr-FR" dirty="0" smtClean="0"/>
          </a:p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learn</a:t>
            </a:r>
            <a:r>
              <a:rPr lang="fr-FR" dirty="0" smtClean="0"/>
              <a:t> </a:t>
            </a:r>
            <a:r>
              <a:rPr lang="fr-FR" dirty="0" err="1" smtClean="0"/>
              <a:t>RxJS</a:t>
            </a:r>
            <a:r>
              <a:rPr lang="fr-FR" dirty="0" smtClean="0"/>
              <a:t> in </a:t>
            </a:r>
            <a:r>
              <a:rPr lang="fr-FR" dirty="0" err="1" smtClean="0"/>
              <a:t>advance</a:t>
            </a:r>
            <a:endParaRPr lang="fr-FR" dirty="0" smtClean="0"/>
          </a:p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RxJs</a:t>
            </a:r>
            <a:r>
              <a:rPr lang="fr-FR" dirty="0" smtClean="0"/>
              <a:t> has a bit of a </a:t>
            </a:r>
            <a:r>
              <a:rPr lang="fr-FR" dirty="0" err="1" smtClean="0"/>
              <a:t>learning</a:t>
            </a:r>
            <a:r>
              <a:rPr lang="fr-FR" dirty="0" smtClean="0"/>
              <a:t> </a:t>
            </a:r>
            <a:r>
              <a:rPr lang="fr-FR" dirty="0" err="1" smtClean="0"/>
              <a:t>curve</a:t>
            </a:r>
            <a:endParaRPr lang="fr-FR" dirty="0"/>
          </a:p>
        </p:txBody>
      </p:sp>
      <p:sp>
        <p:nvSpPr>
          <p:cNvPr id="7" name="ZoneTexte 6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72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207" y="223204"/>
            <a:ext cx="7943820" cy="1627831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0370" y="2130883"/>
            <a:ext cx="8526991" cy="1417813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207" y="3828544"/>
            <a:ext cx="8114839" cy="2047909"/>
          </a:xfrm>
          <a:prstGeom prst="rect">
            <a:avLst/>
          </a:prstGeom>
        </p:spPr>
      </p:pic>
      <p:sp>
        <p:nvSpPr>
          <p:cNvPr id="5" name="ZoneTexte 4">
            <a:hlinkClick r:id="rId7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92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8400" y="5503103"/>
            <a:ext cx="2081434" cy="426523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8400" y="5929627"/>
            <a:ext cx="2081434" cy="346088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/>
          <a:lstStyle/>
          <a:p>
            <a:r>
              <a:rPr lang="fr-FR" sz="9600" dirty="0" err="1" smtClean="0"/>
              <a:t>Thank</a:t>
            </a:r>
            <a:r>
              <a:rPr lang="fr-FR" sz="9600" dirty="0" smtClean="0"/>
              <a:t> </a:t>
            </a:r>
            <a:r>
              <a:rPr lang="fr-FR" sz="9600" dirty="0" err="1" smtClean="0"/>
              <a:t>you</a:t>
            </a:r>
            <a:r>
              <a:rPr lang="fr-FR" sz="9600" dirty="0" smtClean="0"/>
              <a:t> !</a:t>
            </a:r>
            <a:endParaRPr lang="fr-FR" sz="96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8400" y="6275715"/>
            <a:ext cx="2081436" cy="525284"/>
          </a:xfrm>
          <a:prstGeom prst="rect">
            <a:avLst/>
          </a:prstGeom>
        </p:spPr>
      </p:pic>
      <p:sp>
        <p:nvSpPr>
          <p:cNvPr id="7" name="ZoneTexte 6">
            <a:hlinkClick r:id="rId7"/>
          </p:cNvPr>
          <p:cNvSpPr txBox="1"/>
          <p:nvPr/>
        </p:nvSpPr>
        <p:spPr>
          <a:xfrm>
            <a:off x="8889611" y="0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716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err="1" smtClean="0"/>
              <a:t>What’s</a:t>
            </a:r>
            <a:r>
              <a:rPr lang="fr-FR" sz="6600" dirty="0" smtClean="0"/>
              <a:t> a </a:t>
            </a:r>
            <a:r>
              <a:rPr lang="fr-FR" sz="6600" dirty="0" err="1" smtClean="0"/>
              <a:t>reducer</a:t>
            </a:r>
            <a:r>
              <a:rPr lang="fr-FR" sz="6600" dirty="0" smtClean="0"/>
              <a:t> ?</a:t>
            </a:r>
            <a:endParaRPr lang="fr-FR" sz="66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smtClean="0"/>
              <a:t>A simple </a:t>
            </a:r>
            <a:r>
              <a:rPr lang="fr-FR" sz="4000" dirty="0" err="1" smtClean="0"/>
              <a:t>function</a:t>
            </a:r>
            <a:r>
              <a:rPr lang="fr-FR" sz="4000" dirty="0" smtClean="0"/>
              <a:t> </a:t>
            </a:r>
            <a:r>
              <a:rPr lang="fr-FR" sz="4000" dirty="0" err="1" smtClean="0"/>
              <a:t>that</a:t>
            </a:r>
            <a:r>
              <a:rPr lang="fr-FR" sz="4000" dirty="0" smtClean="0"/>
              <a:t> </a:t>
            </a:r>
            <a:r>
              <a:rPr lang="fr-FR" sz="4000" dirty="0" err="1" smtClean="0"/>
              <a:t>take</a:t>
            </a:r>
            <a:r>
              <a:rPr lang="fr-FR" sz="4000" dirty="0" smtClean="0"/>
              <a:t> state </a:t>
            </a:r>
          </a:p>
          <a:p>
            <a:pPr algn="ctr"/>
            <a:r>
              <a:rPr lang="fr-FR" sz="4000" dirty="0" smtClean="0"/>
              <a:t>and an action, </a:t>
            </a:r>
          </a:p>
          <a:p>
            <a:pPr algn="ctr"/>
            <a:r>
              <a:rPr lang="fr-FR" sz="4000" dirty="0" smtClean="0"/>
              <a:t>And </a:t>
            </a:r>
            <a:r>
              <a:rPr lang="fr-FR" sz="4000" dirty="0" err="1" smtClean="0"/>
              <a:t>returns</a:t>
            </a:r>
            <a:r>
              <a:rPr lang="fr-FR" sz="4000" dirty="0" smtClean="0"/>
              <a:t> a new state</a:t>
            </a:r>
            <a:endParaRPr lang="fr-FR" sz="4000" dirty="0"/>
          </a:p>
        </p:txBody>
      </p:sp>
      <p:sp>
        <p:nvSpPr>
          <p:cNvPr id="4" name="ZoneTexte 3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0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7768" y="1722697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err="1" smtClean="0"/>
              <a:t>Redux</a:t>
            </a:r>
            <a:r>
              <a:rPr lang="fr-FR" sz="4000" dirty="0" smtClean="0"/>
              <a:t> </a:t>
            </a:r>
            <a:r>
              <a:rPr lang="fr-FR" sz="4000" dirty="0" err="1" smtClean="0"/>
              <a:t>reducers</a:t>
            </a:r>
            <a:r>
              <a:rPr lang="fr-FR" sz="4000" dirty="0" smtClean="0"/>
              <a:t> </a:t>
            </a:r>
            <a:r>
              <a:rPr lang="fr-FR" sz="4000" dirty="0" err="1" smtClean="0"/>
              <a:t>handle</a:t>
            </a:r>
            <a:r>
              <a:rPr lang="fr-FR" sz="4000" dirty="0" smtClean="0"/>
              <a:t> state transitions, but </a:t>
            </a:r>
            <a:r>
              <a:rPr lang="fr-FR" sz="4000" dirty="0" err="1" smtClean="0"/>
              <a:t>they</a:t>
            </a:r>
            <a:r>
              <a:rPr lang="fr-FR" sz="4000" dirty="0" smtClean="0"/>
              <a:t> must </a:t>
            </a:r>
            <a:r>
              <a:rPr lang="fr-FR" sz="4000" dirty="0" err="1" smtClean="0"/>
              <a:t>be</a:t>
            </a:r>
            <a:r>
              <a:rPr lang="fr-FR" sz="4000" dirty="0" smtClean="0"/>
              <a:t> </a:t>
            </a:r>
          </a:p>
          <a:p>
            <a:pPr algn="ctr"/>
            <a:r>
              <a:rPr lang="fr-FR" sz="4000" dirty="0" err="1" smtClean="0"/>
              <a:t>handled</a:t>
            </a:r>
            <a:r>
              <a:rPr lang="fr-FR" sz="4000" dirty="0" smtClean="0"/>
              <a:t> </a:t>
            </a:r>
            <a:r>
              <a:rPr lang="fr-FR" sz="4000" dirty="0" err="1" smtClean="0"/>
              <a:t>synchronously</a:t>
            </a:r>
            <a:endParaRPr lang="fr-FR" sz="4000" dirty="0"/>
          </a:p>
        </p:txBody>
      </p:sp>
      <p:sp>
        <p:nvSpPr>
          <p:cNvPr id="3" name="ZoneTexte 2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8175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But </a:t>
            </a:r>
            <a:r>
              <a:rPr lang="fr-FR" sz="6600" dirty="0" err="1" smtClean="0"/>
              <a:t>what</a:t>
            </a:r>
            <a:r>
              <a:rPr lang="fr-FR" sz="6600" dirty="0" smtClean="0"/>
              <a:t> about </a:t>
            </a:r>
            <a:r>
              <a:rPr lang="fr-FR" sz="6600" dirty="0" err="1" smtClean="0"/>
              <a:t>async</a:t>
            </a:r>
            <a:r>
              <a:rPr lang="fr-FR" sz="6600" dirty="0" smtClean="0"/>
              <a:t>?</a:t>
            </a:r>
            <a:endParaRPr lang="fr-FR" sz="66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User interactions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AJAX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Web socket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Animations</a:t>
            </a:r>
            <a:endParaRPr lang="fr-FR" sz="4000" dirty="0"/>
          </a:p>
        </p:txBody>
      </p:sp>
      <p:sp>
        <p:nvSpPr>
          <p:cNvPr id="4" name="ZoneTexte 3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344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mr-IN" sz="5400" dirty="0" smtClean="0"/>
              <a:t>…</a:t>
            </a:r>
            <a:r>
              <a:rPr lang="fr-FR" sz="5400" dirty="0"/>
              <a:t>and, </a:t>
            </a:r>
            <a:r>
              <a:rPr lang="fr-FR" sz="5400" dirty="0" smtClean="0"/>
              <a:t>harder </a:t>
            </a:r>
            <a:r>
              <a:rPr lang="fr-FR" sz="5400" dirty="0"/>
              <a:t>to manage</a:t>
            </a:r>
            <a:r>
              <a:rPr lang="mr-IN" sz="5400" dirty="0" smtClean="0"/>
              <a:t>…</a:t>
            </a:r>
            <a:endParaRPr lang="fr-FR" sz="54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47769" y="2775993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AJAX </a:t>
            </a:r>
            <a:r>
              <a:rPr lang="fr-FR" sz="4000" dirty="0" err="1" smtClean="0"/>
              <a:t>Cancellation</a:t>
            </a:r>
            <a:endParaRPr lang="fr-FR" sz="4000" dirty="0" smtClean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Composed</a:t>
            </a:r>
            <a:r>
              <a:rPr lang="fr-FR" sz="4000" dirty="0" smtClean="0"/>
              <a:t> AJAX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Debounced</a:t>
            </a:r>
            <a:r>
              <a:rPr lang="fr-FR" sz="4000" dirty="0" smtClean="0"/>
              <a:t> </a:t>
            </a:r>
            <a:r>
              <a:rPr lang="fr-FR" sz="4000" dirty="0" err="1" smtClean="0"/>
              <a:t>form</a:t>
            </a:r>
            <a:r>
              <a:rPr lang="fr-FR" sz="4000" dirty="0" smtClean="0"/>
              <a:t> </a:t>
            </a:r>
            <a:r>
              <a:rPr lang="fr-FR" sz="4000" dirty="0" err="1" smtClean="0"/>
              <a:t>submission</a:t>
            </a:r>
            <a:endParaRPr lang="fr-FR" sz="4000" dirty="0" smtClean="0"/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Drag &amp; drop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Advanced Web socket use</a:t>
            </a:r>
            <a:endParaRPr lang="fr-FR" sz="4000" dirty="0"/>
          </a:p>
        </p:txBody>
      </p:sp>
      <p:sp>
        <p:nvSpPr>
          <p:cNvPr id="3" name="Rectangle à coins arrondis 2"/>
          <p:cNvSpPr/>
          <p:nvPr/>
        </p:nvSpPr>
        <p:spPr>
          <a:xfrm rot="20922179">
            <a:off x="4227396" y="1461285"/>
            <a:ext cx="6776504" cy="15486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4800" b="1" dirty="0" err="1" smtClean="0">
                <a:solidFill>
                  <a:srgbClr val="FF0000"/>
                </a:solidFill>
              </a:rPr>
              <a:t>Composing</a:t>
            </a:r>
            <a:r>
              <a:rPr lang="fr-FR" sz="4800" b="1" dirty="0" smtClean="0">
                <a:solidFill>
                  <a:srgbClr val="FF0000"/>
                </a:solidFill>
              </a:rPr>
              <a:t> multiple </a:t>
            </a:r>
            <a:r>
              <a:rPr lang="fr-FR" sz="4800" b="1" dirty="0" err="1" smtClean="0">
                <a:solidFill>
                  <a:srgbClr val="FF0000"/>
                </a:solidFill>
              </a:rPr>
              <a:t>async</a:t>
            </a:r>
            <a:r>
              <a:rPr lang="fr-FR" sz="4800" b="1" dirty="0" smtClean="0">
                <a:solidFill>
                  <a:srgbClr val="FF0000"/>
                </a:solidFill>
              </a:rPr>
              <a:t> sources</a:t>
            </a:r>
            <a:endParaRPr lang="fr-FR" sz="4800" b="1" dirty="0">
              <a:solidFill>
                <a:srgbClr val="FF0000"/>
              </a:solidFill>
            </a:endParaRPr>
          </a:p>
        </p:txBody>
      </p:sp>
      <p:sp>
        <p:nvSpPr>
          <p:cNvPr id="6" name="ZoneTexte 5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9470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3573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A high-</a:t>
            </a:r>
            <a:r>
              <a:rPr lang="fr-FR" b="1" dirty="0" err="1"/>
              <a:t>level</a:t>
            </a:r>
            <a:r>
              <a:rPr lang="fr-FR" b="1" dirty="0"/>
              <a:t> look at </a:t>
            </a:r>
            <a:r>
              <a:rPr lang="fr-FR" b="1" dirty="0" err="1"/>
              <a:t>asynchrony</a:t>
            </a:r>
            <a:r>
              <a:rPr lang="fr-FR" b="1" dirty="0"/>
              <a:t> in </a:t>
            </a:r>
            <a:r>
              <a:rPr lang="fr-FR" b="1" dirty="0" err="1" smtClean="0"/>
              <a:t>Redux</a:t>
            </a:r>
            <a:endParaRPr lang="fr-FR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8630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Components</a:t>
            </a:r>
            <a:endParaRPr lang="fr-FR"/>
          </a:p>
        </p:txBody>
      </p:sp>
      <p:sp>
        <p:nvSpPr>
          <p:cNvPr id="4" name="Rectangle à coins arrondis 3"/>
          <p:cNvSpPr/>
          <p:nvPr/>
        </p:nvSpPr>
        <p:spPr>
          <a:xfrm>
            <a:off x="3768904" y="1436670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Async</a:t>
            </a:r>
            <a:endParaRPr lang="fr-FR" dirty="0"/>
          </a:p>
        </p:txBody>
      </p:sp>
      <p:sp>
        <p:nvSpPr>
          <p:cNvPr id="5" name="Rectangle à coins arrondis 4"/>
          <p:cNvSpPr/>
          <p:nvPr/>
        </p:nvSpPr>
        <p:spPr>
          <a:xfrm>
            <a:off x="72501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API</a:t>
            </a:r>
          </a:p>
        </p:txBody>
      </p:sp>
      <p:sp>
        <p:nvSpPr>
          <p:cNvPr id="6" name="Ellipse 5"/>
          <p:cNvSpPr/>
          <p:nvPr/>
        </p:nvSpPr>
        <p:spPr>
          <a:xfrm>
            <a:off x="4376791" y="3571232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3810001" y="5104543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5049810" y="5499961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/>
          <p:cNvCxnSpPr>
            <a:stCxn id="6" idx="4"/>
            <a:endCxn id="8" idx="0"/>
          </p:cNvCxnSpPr>
          <p:nvPr/>
        </p:nvCxnSpPr>
        <p:spPr>
          <a:xfrm>
            <a:off x="4597686" y="4013021"/>
            <a:ext cx="673019" cy="14869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>
            <a:stCxn id="6" idx="4"/>
            <a:endCxn id="7" idx="0"/>
          </p:cNvCxnSpPr>
          <p:nvPr/>
        </p:nvCxnSpPr>
        <p:spPr>
          <a:xfrm flipH="1">
            <a:off x="4030896" y="4013021"/>
            <a:ext cx="566790" cy="109152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lipse 15"/>
          <p:cNvSpPr/>
          <p:nvPr/>
        </p:nvSpPr>
        <p:spPr>
          <a:xfrm>
            <a:off x="3914455" y="5200063"/>
            <a:ext cx="231540" cy="245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5149613" y="5595482"/>
            <a:ext cx="231540" cy="24524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4240341" y="2986457"/>
            <a:ext cx="800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Redux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store</a:t>
            </a:r>
            <a:endParaRPr lang="fr-FR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2809494" y="4510355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4. Store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Data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5494618" y="4510354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FF0000"/>
                </a:solidFill>
              </a:rPr>
              <a:t>4. Store</a:t>
            </a:r>
            <a:br>
              <a:rPr lang="fr-FR" sz="1600" dirty="0" smtClean="0">
                <a:solidFill>
                  <a:srgbClr val="FF0000"/>
                </a:solidFill>
              </a:rPr>
            </a:br>
            <a:r>
              <a:rPr lang="fr-FR" sz="1600" dirty="0" smtClean="0">
                <a:solidFill>
                  <a:srgbClr val="FF0000"/>
                </a:solidFill>
              </a:rPr>
              <a:t>Error</a:t>
            </a:r>
            <a:endParaRPr lang="fr-FR" sz="1600" dirty="0">
              <a:solidFill>
                <a:srgbClr val="FF0000"/>
              </a:solidFill>
            </a:endParaRPr>
          </a:p>
        </p:txBody>
      </p:sp>
      <p:cxnSp>
        <p:nvCxnSpPr>
          <p:cNvPr id="23" name="Connecteur en arc 22"/>
          <p:cNvCxnSpPr>
            <a:stCxn id="8" idx="2"/>
            <a:endCxn id="3" idx="2"/>
          </p:cNvCxnSpPr>
          <p:nvPr/>
        </p:nvCxnSpPr>
        <p:spPr>
          <a:xfrm rot="10800000">
            <a:off x="1643866" y="3892194"/>
            <a:ext cx="3405944" cy="182866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en arc 24"/>
          <p:cNvCxnSpPr>
            <a:stCxn id="4" idx="2"/>
            <a:endCxn id="7" idx="0"/>
          </p:cNvCxnSpPr>
          <p:nvPr/>
        </p:nvCxnSpPr>
        <p:spPr>
          <a:xfrm rot="5400000">
            <a:off x="2862211" y="3417013"/>
            <a:ext cx="2856215" cy="518844"/>
          </a:xfrm>
          <a:prstGeom prst="curvedConnector3">
            <a:avLst>
              <a:gd name="adj1" fmla="val 1762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en arc 31"/>
          <p:cNvCxnSpPr>
            <a:stCxn id="4" idx="2"/>
            <a:endCxn id="8" idx="0"/>
          </p:cNvCxnSpPr>
          <p:nvPr/>
        </p:nvCxnSpPr>
        <p:spPr>
          <a:xfrm rot="16200000" flipH="1">
            <a:off x="3284406" y="3513661"/>
            <a:ext cx="3251633" cy="720965"/>
          </a:xfrm>
          <a:prstGeom prst="curvedConnector3">
            <a:avLst>
              <a:gd name="adj1" fmla="val 1655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en arc 36"/>
          <p:cNvCxnSpPr>
            <a:stCxn id="3" idx="0"/>
            <a:endCxn id="4" idx="1"/>
          </p:cNvCxnSpPr>
          <p:nvPr/>
        </p:nvCxnSpPr>
        <p:spPr>
          <a:xfrm rot="5400000" flipH="1" flipV="1">
            <a:off x="2087367" y="1398998"/>
            <a:ext cx="1238036" cy="212503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en arc 39"/>
          <p:cNvCxnSpPr>
            <a:endCxn id="5" idx="0"/>
          </p:cNvCxnSpPr>
          <p:nvPr/>
        </p:nvCxnSpPr>
        <p:spPr>
          <a:xfrm>
            <a:off x="5330576" y="1725630"/>
            <a:ext cx="2700390" cy="135490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en arc 42"/>
          <p:cNvCxnSpPr>
            <a:stCxn id="5" idx="1"/>
            <a:endCxn id="4" idx="3"/>
          </p:cNvCxnSpPr>
          <p:nvPr/>
        </p:nvCxnSpPr>
        <p:spPr>
          <a:xfrm rot="10800000">
            <a:off x="5330576" y="1842500"/>
            <a:ext cx="1919554" cy="164386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/>
          <p:cNvSpPr txBox="1"/>
          <p:nvPr/>
        </p:nvSpPr>
        <p:spPr>
          <a:xfrm>
            <a:off x="2589499" y="5544014"/>
            <a:ext cx="10725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5.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Render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6" name="ZoneTexte 65"/>
          <p:cNvSpPr txBox="1"/>
          <p:nvPr/>
        </p:nvSpPr>
        <p:spPr>
          <a:xfrm>
            <a:off x="1310449" y="1649002"/>
            <a:ext cx="1215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1.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Dispatch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action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5556370" y="2821605"/>
            <a:ext cx="1024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3.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Response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8" name="ZoneTexte 67"/>
          <p:cNvSpPr txBox="1"/>
          <p:nvPr/>
        </p:nvSpPr>
        <p:spPr>
          <a:xfrm>
            <a:off x="7190091" y="1764158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2. Call 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API</a:t>
            </a:r>
          </a:p>
        </p:txBody>
      </p:sp>
      <p:cxnSp>
        <p:nvCxnSpPr>
          <p:cNvPr id="69" name="Connecteur en arc 68"/>
          <p:cNvCxnSpPr>
            <a:stCxn id="7" idx="2"/>
            <a:endCxn id="3" idx="2"/>
          </p:cNvCxnSpPr>
          <p:nvPr/>
        </p:nvCxnSpPr>
        <p:spPr>
          <a:xfrm rot="10800000">
            <a:off x="1643867" y="3892194"/>
            <a:ext cx="2166135" cy="14332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2074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6" grpId="0" animBg="1"/>
      <p:bldP spid="17" grpId="0" animBg="1"/>
      <p:bldP spid="19" grpId="0"/>
      <p:bldP spid="20" grpId="0"/>
      <p:bldP spid="65" grpId="0"/>
      <p:bldP spid="66" grpId="0"/>
      <p:bldP spid="67" grpId="0"/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7768" y="1722697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err="1" smtClean="0"/>
              <a:t>Redux</a:t>
            </a:r>
            <a:r>
              <a:rPr lang="fr-FR" sz="4000" dirty="0" smtClean="0"/>
              <a:t> manage </a:t>
            </a:r>
            <a:r>
              <a:rPr lang="fr-FR" sz="4000" dirty="0" err="1" smtClean="0"/>
              <a:t>asynchrony</a:t>
            </a:r>
            <a:r>
              <a:rPr lang="fr-FR" sz="4000" dirty="0" smtClean="0"/>
              <a:t> </a:t>
            </a:r>
            <a:r>
              <a:rPr lang="fr-FR" sz="4000" dirty="0" err="1" smtClean="0"/>
              <a:t>with</a:t>
            </a:r>
            <a:r>
              <a:rPr lang="fr-FR" sz="4000" dirty="0" smtClean="0"/>
              <a:t> middlewares</a:t>
            </a:r>
            <a:br>
              <a:rPr lang="fr-FR" sz="4000" dirty="0" smtClean="0"/>
            </a:br>
            <a:endParaRPr lang="fr-FR" sz="4000" dirty="0" smtClean="0"/>
          </a:p>
          <a:p>
            <a:pPr algn="ctr"/>
            <a:r>
              <a:rPr lang="fr-FR" sz="4000" dirty="0" smtClean="0"/>
              <a:t>Most </a:t>
            </a:r>
            <a:r>
              <a:rPr lang="fr-FR" sz="4000" dirty="0" err="1" smtClean="0"/>
              <a:t>redux</a:t>
            </a:r>
            <a:r>
              <a:rPr lang="fr-FR" sz="4000" dirty="0" smtClean="0"/>
              <a:t> middlewares use </a:t>
            </a:r>
            <a:r>
              <a:rPr lang="fr-FR" sz="4000" dirty="0" err="1" smtClean="0"/>
              <a:t>callBacks</a:t>
            </a:r>
            <a:r>
              <a:rPr lang="fr-FR" sz="4000" dirty="0" smtClean="0"/>
              <a:t> or promises</a:t>
            </a:r>
            <a:endParaRPr lang="fr-FR" sz="4000" dirty="0"/>
          </a:p>
        </p:txBody>
      </p:sp>
      <p:sp>
        <p:nvSpPr>
          <p:cNvPr id="3" name="ZoneTexte 2">
            <a:hlinkClick r:id="rId2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42649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Callbacks</a:t>
            </a:r>
            <a:endParaRPr lang="fr-FR" sz="6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091" y="2121196"/>
            <a:ext cx="6634956" cy="121231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091" y="2121196"/>
            <a:ext cx="7915154" cy="319383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0197" y="4280007"/>
            <a:ext cx="1583641" cy="2070045"/>
          </a:xfrm>
          <a:prstGeom prst="rect">
            <a:avLst/>
          </a:prstGeom>
        </p:spPr>
      </p:pic>
      <p:sp>
        <p:nvSpPr>
          <p:cNvPr id="6" name="ZoneTexte 5">
            <a:hlinkClick r:id="rId5"/>
          </p:cNvPr>
          <p:cNvSpPr txBox="1"/>
          <p:nvPr/>
        </p:nvSpPr>
        <p:spPr>
          <a:xfrm>
            <a:off x="8941777" y="6409592"/>
            <a:ext cx="3250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https://goo.gl/</a:t>
            </a:r>
            <a:r>
              <a:rPr lang="fr-FR" sz="2000" dirty="0" err="1">
                <a:ln w="0"/>
                <a:solidFill>
                  <a:srgbClr val="0070C0"/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jPZyfk</a:t>
            </a:r>
            <a:endParaRPr lang="fr-FR" sz="2000" dirty="0">
              <a:ln w="0"/>
              <a:solidFill>
                <a:srgbClr val="0070C0"/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7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Facette</Template>
  <TotalTime>2450</TotalTime>
  <Words>439</Words>
  <Application>Microsoft Macintosh PowerPoint</Application>
  <PresentationFormat>Grand écran</PresentationFormat>
  <Paragraphs>132</Paragraphs>
  <Slides>27</Slides>
  <Notes>0</Notes>
  <HiddenSlides>4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6" baseType="lpstr">
      <vt:lpstr>ArialUnicodeMS</vt:lpstr>
      <vt:lpstr>Calibri</vt:lpstr>
      <vt:lpstr>Lato</vt:lpstr>
      <vt:lpstr>Mangal</vt:lpstr>
      <vt:lpstr>Trebuchet MS</vt:lpstr>
      <vt:lpstr>Wingdings</vt:lpstr>
      <vt:lpstr>Wingdings 3</vt:lpstr>
      <vt:lpstr>Arial</vt:lpstr>
      <vt:lpstr>Facette</vt:lpstr>
      <vt:lpstr>Présentation PowerPoint</vt:lpstr>
      <vt:lpstr>Présentation PowerPoint</vt:lpstr>
      <vt:lpstr>What’s a reducer ?</vt:lpstr>
      <vt:lpstr>Présentation PowerPoint</vt:lpstr>
      <vt:lpstr>But what about async?</vt:lpstr>
      <vt:lpstr>…and, harder to manage…</vt:lpstr>
      <vt:lpstr>A high-level look at asynchrony in Redux</vt:lpstr>
      <vt:lpstr>Présentation PowerPoint</vt:lpstr>
      <vt:lpstr>Callbacks</vt:lpstr>
      <vt:lpstr>With promises (cleaner)</vt:lpstr>
      <vt:lpstr>Promises</vt:lpstr>
      <vt:lpstr>Promises</vt:lpstr>
      <vt:lpstr>Promises</vt:lpstr>
      <vt:lpstr>Observables</vt:lpstr>
      <vt:lpstr>Présentation PowerPoint</vt:lpstr>
      <vt:lpstr>RxJS</vt:lpstr>
      <vt:lpstr>RxJS</vt:lpstr>
      <vt:lpstr>RxJS</vt:lpstr>
      <vt:lpstr>      Observables</vt:lpstr>
      <vt:lpstr>      Create Observables</vt:lpstr>
      <vt:lpstr>      Subscribe an Observable</vt:lpstr>
      <vt:lpstr>Présentation PowerPoint</vt:lpstr>
      <vt:lpstr>EPICS</vt:lpstr>
      <vt:lpstr>DEMO</vt:lpstr>
      <vt:lpstr>Pros/Cons</vt:lpstr>
      <vt:lpstr>Présentation PowerPoint</vt:lpstr>
      <vt:lpstr>Thank you !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FONTAINE</dc:creator>
  <cp:lastModifiedBy>Benoit FONTAINE</cp:lastModifiedBy>
  <cp:revision>57</cp:revision>
  <dcterms:created xsi:type="dcterms:W3CDTF">2017-11-18T09:13:49Z</dcterms:created>
  <dcterms:modified xsi:type="dcterms:W3CDTF">2017-12-13T07:38:08Z</dcterms:modified>
</cp:coreProperties>
</file>

<file path=docProps/thumbnail.jpeg>
</file>